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1" r:id="rId1"/>
  </p:sldMasterIdLst>
  <p:notesMasterIdLst>
    <p:notesMasterId r:id="rId19"/>
  </p:notesMasterIdLst>
  <p:sldIdLst>
    <p:sldId id="256" r:id="rId2"/>
    <p:sldId id="257" r:id="rId3"/>
    <p:sldId id="357" r:id="rId4"/>
    <p:sldId id="259" r:id="rId5"/>
    <p:sldId id="352" r:id="rId6"/>
    <p:sldId id="353" r:id="rId7"/>
    <p:sldId id="358" r:id="rId8"/>
    <p:sldId id="368" r:id="rId9"/>
    <p:sldId id="369" r:id="rId10"/>
    <p:sldId id="359" r:id="rId11"/>
    <p:sldId id="363" r:id="rId12"/>
    <p:sldId id="364" r:id="rId13"/>
    <p:sldId id="367" r:id="rId14"/>
    <p:sldId id="365" r:id="rId15"/>
    <p:sldId id="366" r:id="rId16"/>
    <p:sldId id="362" r:id="rId17"/>
    <p:sldId id="351" r:id="rId18"/>
  </p:sldIdLst>
  <p:sldSz cx="12192000" cy="6858000"/>
  <p:notesSz cx="6858000" cy="9144000"/>
  <p:embeddedFontLst>
    <p:embeddedFont>
      <p:font typeface="#9Slide07 SVNUT Triumph Press" panose="00000500000000000000" pitchFamily="2" charset="0"/>
      <p:boldItalic r:id="rId20"/>
    </p:embeddedFont>
    <p:embeddedFont>
      <p:font typeface="#9Slide03 Bebas Neue Bold" panose="020B0606020202050201" pitchFamily="34" charset="-93"/>
      <p:bold r:id="rId21"/>
    </p:embeddedFont>
    <p:embeddedFont>
      <p:font typeface="#9Slide07 SVNGuerrilla" panose="00000500000000000000" pitchFamily="2" charset="0"/>
      <p:regular r:id="rId22"/>
    </p:embeddedFont>
    <p:embeddedFont>
      <p:font typeface="#9Slide03 SVNServetica Medium" panose="020B0604020202020204" pitchFamily="34" charset="0"/>
      <p:regular r:id="rId23"/>
    </p:embeddedFont>
    <p:embeddedFont>
      <p:font typeface="#9Slide04 Trirong SemiBold" panose="00000700000000000000" pitchFamily="2" charset="-34"/>
      <p:bold r:id="rId24"/>
    </p:embeddedFont>
    <p:embeddedFont>
      <p:font typeface="#9Slide03 AmpleSoft Bold" panose="02000000000000000000" pitchFamily="2" charset="-93"/>
      <p:regular r:id="rId25"/>
    </p:embeddedFont>
    <p:embeddedFont>
      <p:font typeface="#9Slide03 AmpleSoft" panose="02000000000000000000" pitchFamily="2" charset="-93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0405A5-4AC3-45CE-B6D1-77F398E9E35B}">
          <p14:sldIdLst>
            <p14:sldId id="256"/>
            <p14:sldId id="257"/>
            <p14:sldId id="357"/>
            <p14:sldId id="259"/>
            <p14:sldId id="352"/>
            <p14:sldId id="353"/>
            <p14:sldId id="358"/>
            <p14:sldId id="368"/>
            <p14:sldId id="369"/>
            <p14:sldId id="359"/>
            <p14:sldId id="363"/>
            <p14:sldId id="364"/>
            <p14:sldId id="367"/>
            <p14:sldId id="365"/>
            <p14:sldId id="366"/>
            <p14:sldId id="362"/>
          </p14:sldIdLst>
        </p14:section>
        <p14:section name="Untitled Section" id="{8A4B93DC-A8FD-404B-9E06-DDD4572384B3}">
          <p14:sldIdLst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E29"/>
    <a:srgbClr val="FE68B6"/>
    <a:srgbClr val="D6658F"/>
    <a:srgbClr val="514EB2"/>
    <a:srgbClr val="00B9F2"/>
    <a:srgbClr val="D4B05C"/>
    <a:srgbClr val="D4F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63E04-F251-4187-B584-7D30D35A13EE}" v="908" dt="2021-09-16T14:59:24.572"/>
    <p1510:client id="{39687541-04C1-5FC0-0A19-70500BD95043}" v="1634" dt="2021-09-16T16:41:54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025F5-8F4E-48FC-AAC6-7B5EB36BE3B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0E985-078A-4ABC-8295-070D60F4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47E6-40C2-4924-84F1-1F78E5BD9B03}" type="datetime1">
              <a:rPr lang="en-US" smtClean="0"/>
              <a:t>9/25/2021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2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0DA12-1E08-46EB-952B-B2EC147BC633}" type="datetime1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15DC-6C92-491C-8D53-2066C984394E}" type="datetime1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D260-1868-4885-9FF0-F420BBEEE965}" type="datetime1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5311-F13C-4542-B02D-4BFB9A330E77}" type="datetime1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8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2398-1636-4998-B6E7-C273B15778FB}" type="datetime1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4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8723-E9DB-4E9C-8056-897C376E8754}" type="datetime1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D4BA-71DA-45B8-8411-93E710174EFE}" type="datetime1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D2D2-1750-42C0-A404-14CB3D2F3DEB}" type="datetime1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6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5FE-9260-4DA7-AEF9-13F66A213AE4}" type="datetime1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9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732B-4C06-468C-8768-8BF946D097F0}" type="datetime1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A31F1-BECC-4C2E-9BC8-C720FFF373E0}" type="datetime1">
              <a:rPr lang="en-US" smtClean="0"/>
              <a:t>9/25/2021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6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0" r:id="rId6"/>
    <p:sldLayoutId id="2147483711" r:id="rId7"/>
    <p:sldLayoutId id="2147483712" r:id="rId8"/>
    <p:sldLayoutId id="2147483720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6">
            <a:extLst>
              <a:ext uri="{FF2B5EF4-FFF2-40B4-BE49-F238E27FC236}">
                <a16:creationId xmlns:a16="http://schemas.microsoft.com/office/drawing/2014/main" id="{ABDACBDB-9C38-4364-A45F-E430E57D76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8">
            <a:extLst>
              <a:ext uri="{FF2B5EF4-FFF2-40B4-BE49-F238E27FC236}">
                <a16:creationId xmlns:a16="http://schemas.microsoft.com/office/drawing/2014/main" id="{E84FA0A4-DC00-4A44-912A-BAC6A6C131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2880F677-3490-475B-ABC2-E84BDEC56A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956155"/>
            <a:ext cx="9049452" cy="1836961"/>
            <a:chOff x="374277" y="956155"/>
            <a:chExt cx="9049452" cy="183696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7BBAE30-715D-4400-9E05-1E39217EC8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F9419BD-66B8-4B5D-979F-64863DD32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68530" y="95615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0E411BB-D3CD-40AD-9676-915898DABD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0FC9C30-25A3-47A4-9A66-92AE50359B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8C1C480-F57B-4132-A7DA-6909F076CF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3">
            <a:extLst>
              <a:ext uri="{FF2B5EF4-FFF2-40B4-BE49-F238E27FC236}">
                <a16:creationId xmlns:a16="http://schemas.microsoft.com/office/drawing/2014/main" id="{83530D07-6CB8-4A4F-8F6A-9BA5DAFB31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65048" y="0"/>
            <a:ext cx="4408870" cy="2474031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94965F7A-44F2-4AEF-8A25-106E57C637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4832" t="48467" r="13582" b="10444"/>
          <a:stretch/>
        </p:blipFill>
        <p:spPr>
          <a:xfrm>
            <a:off x="688614" y="34965"/>
            <a:ext cx="4368276" cy="2507327"/>
          </a:xfrm>
          <a:prstGeom prst="rect">
            <a:avLst/>
          </a:prstGeom>
        </p:spPr>
      </p:pic>
      <p:sp>
        <p:nvSpPr>
          <p:cNvPr id="52" name="Oval 4">
            <a:extLst>
              <a:ext uri="{FF2B5EF4-FFF2-40B4-BE49-F238E27FC236}">
                <a16:creationId xmlns:a16="http://schemas.microsoft.com/office/drawing/2014/main" id="{A0B0F77F-92C2-4EA4-88A3-070B345D00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9152" y="94983"/>
            <a:ext cx="2698133" cy="26981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2F3205C3-F980-4EB3-9545-9CAA456A4D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326987" y="0"/>
            <a:ext cx="2861965" cy="3133761"/>
          </a:xfrm>
          <a:custGeom>
            <a:avLst/>
            <a:gdLst>
              <a:gd name="connsiteX0" fmla="*/ 152193 w 2976254"/>
              <a:gd name="connsiteY0" fmla="*/ 0 h 3258904"/>
              <a:gd name="connsiteX1" fmla="*/ 2976254 w 2976254"/>
              <a:gd name="connsiteY1" fmla="*/ 0 h 3258904"/>
              <a:gd name="connsiteX2" fmla="*/ 2976254 w 2976254"/>
              <a:gd name="connsiteY2" fmla="*/ 3192289 h 3258904"/>
              <a:gd name="connsiteX3" fmla="*/ 2908439 w 2976254"/>
              <a:gd name="connsiteY3" fmla="*/ 3209726 h 3258904"/>
              <a:gd name="connsiteX4" fmla="*/ 2420603 w 2976254"/>
              <a:gd name="connsiteY4" fmla="*/ 3258904 h 3258904"/>
              <a:gd name="connsiteX5" fmla="*/ 0 w 2976254"/>
              <a:gd name="connsiteY5" fmla="*/ 838301 h 3258904"/>
              <a:gd name="connsiteX6" fmla="*/ 108826 w 2976254"/>
              <a:gd name="connsiteY6" fmla="*/ 118488 h 325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254" h="325890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D916385E-2011-4632-B599-29C7D2834E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5917" t="40037" r="12288" b="12942"/>
          <a:stretch/>
        </p:blipFill>
        <p:spPr>
          <a:xfrm rot="5400000">
            <a:off x="9216339" y="143722"/>
            <a:ext cx="3119383" cy="2831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5223" y="4249965"/>
            <a:ext cx="8649066" cy="2033371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#9Slide03 SVNServetica Medium" panose="020B0604020202020204" pitchFamily="34" charset="0"/>
              </a:rPr>
              <a:t>CHÀO MỪNG CÁC EM ĐẾN VỚI TIẾT HỌC NGÀY HÔM NAY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A6269A2E-1142-4640-87F2-FB272B760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9151" y="94982"/>
            <a:ext cx="2698133" cy="2698133"/>
          </a:xfrm>
          <a:prstGeom prst="rect">
            <a:avLst/>
          </a:prstGeom>
        </p:spPr>
      </p:pic>
      <p:sp>
        <p:nvSpPr>
          <p:cNvPr id="60" name="Oval 1">
            <a:extLst>
              <a:ext uri="{FF2B5EF4-FFF2-40B4-BE49-F238E27FC236}">
                <a16:creationId xmlns:a16="http://schemas.microsoft.com/office/drawing/2014/main" id="{6268828B-23B3-4AF6-A838-6F0128B6FC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90" y="3219078"/>
            <a:ext cx="3186814" cy="3638922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39A1D611-C6DC-43FA-ACA3-C4E70E1BD0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100" y="3665550"/>
            <a:ext cx="3192449" cy="31924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936E4-BAE4-4C0B-B2C7-28258327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10</a:t>
            </a:fld>
            <a:endParaRPr lang="en-US"/>
          </a:p>
        </p:txBody>
      </p:sp>
      <p:pic>
        <p:nvPicPr>
          <p:cNvPr id="2050" name="Picture 2" descr="Mầm bệnh cầu trùng trên heo và những ứng dụng vào thực tế - VietDVM | Trang  thông tin kiến thức Chăn nuôi UY TÍ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2" r="-192" b="15156"/>
          <a:stretch/>
        </p:blipFill>
        <p:spPr bwMode="auto">
          <a:xfrm>
            <a:off x="595373" y="770087"/>
            <a:ext cx="3393214" cy="20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899" y="1877652"/>
            <a:ext cx="3923959" cy="2585513"/>
          </a:xfrm>
          <a:prstGeom prst="rect">
            <a:avLst/>
          </a:prstGeom>
        </p:spPr>
      </p:pic>
      <p:pic>
        <p:nvPicPr>
          <p:cNvPr id="8" name="Picture 2" descr="Vợ ngủ với giai lạ, mang về vật ngoại lai khiến chồng nhập viện và nhận ra  mình bị cắm sừng - Sức khỏe - Việt Giải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08" y="917164"/>
            <a:ext cx="3036343" cy="20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AD13-524D-4714-A960-7C681011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240" y="3876781"/>
            <a:ext cx="3158278" cy="2266780"/>
          </a:xfrm>
          <a:prstGeom prst="rect">
            <a:avLst/>
          </a:prstGeom>
        </p:spPr>
      </p:pic>
      <p:pic>
        <p:nvPicPr>
          <p:cNvPr id="2052" name="Picture 4" descr="Giải mã bộ gen của ký sinh trùng gây bệnh ngủ ở châu Phi | VTV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0" y="3945987"/>
            <a:ext cx="3393214" cy="21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448965" y="2839046"/>
            <a:ext cx="583997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Cầu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trùng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</a:p>
          <a:p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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bệnh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cầu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trùng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391289" y="6169917"/>
            <a:ext cx="583997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Trùng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roi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máu</a:t>
            </a:r>
            <a:endParaRPr lang="en-US" sz="2600" b="1" dirty="0">
              <a:solidFill>
                <a:srgbClr val="0070C0"/>
              </a:solidFill>
              <a:latin typeface="#9Slide03 AmpleSoft Bold" panose="02000000000000000000" pitchFamily="2" charset="-93"/>
            </a:endParaRPr>
          </a:p>
          <a:p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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ngủ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lì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bì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4165966" y="4528090"/>
            <a:ext cx="583997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Trùng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roi</a:t>
            </a:r>
            <a:r>
              <a:rPr lang="en-US" sz="2600" b="1" dirty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âm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đạo</a:t>
            </a:r>
            <a:r>
              <a:rPr lang="en-US" sz="2600" b="1" dirty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  <a:p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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viêm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âm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đạo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9232040" y="2973973"/>
            <a:ext cx="2437478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Trùng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kiết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lị</a:t>
            </a:r>
            <a:endParaRPr lang="en-US" sz="2600" b="1" dirty="0">
              <a:solidFill>
                <a:srgbClr val="0070C0"/>
              </a:solidFill>
              <a:latin typeface="#9Slide03 AmpleSoft Bold" panose="02000000000000000000" pitchFamily="2" charset="-93"/>
            </a:endParaRPr>
          </a:p>
          <a:p>
            <a:pPr algn="r"/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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Bệnh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k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iết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lị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9232040" y="6169917"/>
            <a:ext cx="2505799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Trùng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sốt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</a:rPr>
              <a:t>rét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  <a:p>
            <a:pPr algn="r"/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     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Bệnh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sốt</a:t>
            </a:r>
            <a:r>
              <a:rPr lang="en-US" sz="2600" b="1" dirty="0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mpleSoft Bold" panose="02000000000000000000" pitchFamily="2" charset="-93"/>
                <a:sym typeface="Wingdings" panose="05000000000000000000" pitchFamily="2" charset="2"/>
              </a:rPr>
              <a:t>rét</a:t>
            </a:r>
            <a:endParaRPr lang="en-US" sz="2600" b="1" dirty="0" smtClean="0">
              <a:solidFill>
                <a:srgbClr val="0070C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3774528" y="166256"/>
            <a:ext cx="5613627" cy="5389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Gây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bệnh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cho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người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và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động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vật</a:t>
            </a:r>
            <a:endParaRPr lang="en-US" sz="2900" dirty="0" smtClean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433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Vợ ngủ với giai lạ, mang về vật ngoại lai khiến chồng nhập viện và nhận ra  mình bị cắm sừng - Sức khỏe - Việt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7" y="1738408"/>
            <a:ext cx="5109144" cy="36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69E074-95DD-4449-BFD8-3F32363A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730" y="149464"/>
            <a:ext cx="6696263" cy="635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VÒNG ĐỜI</a:t>
            </a:r>
            <a:endParaRPr lang="en-US" sz="4000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E1C01B-06CC-45D3-B9E9-D236A15B43D2}"/>
              </a:ext>
            </a:extLst>
          </p:cNvPr>
          <p:cNvSpPr txBox="1">
            <a:spLocks/>
          </p:cNvSpPr>
          <p:nvPr/>
        </p:nvSpPr>
        <p:spPr>
          <a:xfrm>
            <a:off x="87128" y="795398"/>
            <a:ext cx="5939202" cy="5180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Arial"/>
                <a:cs typeface="Arial"/>
              </a:rPr>
              <a:t>TRÙNG KIẾT LỊ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A649E21-3454-4D8E-8052-35B1ED4DDFB9}"/>
              </a:ext>
            </a:extLst>
          </p:cNvPr>
          <p:cNvSpPr txBox="1">
            <a:spLocks/>
          </p:cNvSpPr>
          <p:nvPr/>
        </p:nvSpPr>
        <p:spPr>
          <a:xfrm>
            <a:off x="6186577" y="809775"/>
            <a:ext cx="5858923" cy="5180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Arial"/>
                <a:cs typeface="Arial"/>
              </a:rPr>
              <a:t>TRÙNG SỐT RÉT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2AD13-524D-4714-A960-7C6810114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858" y="1738407"/>
            <a:ext cx="5125330" cy="36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69E074-95DD-4449-BFD8-3F32363A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0986" y="213042"/>
            <a:ext cx="6696263" cy="635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VÒNG ĐỜI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3002262" y="269157"/>
            <a:ext cx="279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"/>
                <a:cs typeface="Arial"/>
              </a:rPr>
              <a:t>TRÙNG KIẾT LỊ</a:t>
            </a:r>
          </a:p>
        </p:txBody>
      </p:sp>
      <p:pic>
        <p:nvPicPr>
          <p:cNvPr id="2" name="VONG DOI TRUNG KIET 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400" y="1022938"/>
            <a:ext cx="9923438" cy="55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9E074-95DD-4449-BFD8-3F32363A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6305" y="460898"/>
            <a:ext cx="6696263" cy="635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VÒNG ĐỜI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4076000" y="543184"/>
            <a:ext cx="279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"/>
                <a:cs typeface="Arial"/>
              </a:rPr>
              <a:t>TRÙNG KIẾT LỊ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0010" y="1700476"/>
            <a:ext cx="1356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Bào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xác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  <a:p>
            <a:pPr algn="ctr"/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956858" y="1912743"/>
            <a:ext cx="2836599" cy="19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8693150" y="2808401"/>
            <a:ext cx="36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Ruột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8137" y="4885882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Sinh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sản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vô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tính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rất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nhanh</a:t>
            </a:r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5793457" y="4925484"/>
            <a:ext cx="1856095" cy="199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Arrow 11"/>
          <p:cNvSpPr/>
          <p:nvPr/>
        </p:nvSpPr>
        <p:spPr>
          <a:xfrm rot="16200000">
            <a:off x="1058166" y="3616831"/>
            <a:ext cx="1923408" cy="240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076000" y="1489278"/>
            <a:ext cx="1217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#9Slide07 SVNUT Triumph Press" panose="00000500000000000000" pitchFamily="2" charset="0"/>
                <a:cs typeface="Arial"/>
              </a:rPr>
              <a:t>t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hức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ăn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  <a:p>
            <a:pPr algn="ctr"/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8449" y="2049190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#9Slide07 SVNUT Triumph Press" panose="00000500000000000000" pitchFamily="2" charset="0"/>
                <a:cs typeface="Arial"/>
              </a:rPr>
              <a:t>n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ước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uống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8245670" y="3342123"/>
            <a:ext cx="2798790" cy="15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8069029" y="1526516"/>
            <a:ext cx="17171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rời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bào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xác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  <a:p>
            <a:pPr algn="ctr"/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16278" y="4794399"/>
            <a:ext cx="36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Nuốt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hồng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cầu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2395" y="2388404"/>
            <a:ext cx="36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Kết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thành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7419" y="2126681"/>
            <a:ext cx="2768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(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môi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trường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ngoài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)</a:t>
            </a:r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54113" y="1764777"/>
            <a:ext cx="36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#9Slide07 SVNUT Triumph Press" panose="00000500000000000000" pitchFamily="2" charset="0"/>
                <a:cs typeface="Arial"/>
              </a:rPr>
              <a:t>t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rùng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kiết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lị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 rot="5400000">
            <a:off x="702388" y="4547181"/>
            <a:ext cx="365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#9Slide07 SVNUT Triumph Press" panose="00000500000000000000" pitchFamily="2" charset="0"/>
                <a:cs typeface="Arial"/>
              </a:rPr>
              <a:t>t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heo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phân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19557" y="2008032"/>
            <a:ext cx="1845651" cy="9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4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/>
      <p:bldP spid="18" grpId="0"/>
      <p:bldP spid="25" grpId="0"/>
      <p:bldP spid="27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69E074-95DD-4449-BFD8-3F32363A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3534" y="265008"/>
            <a:ext cx="6696263" cy="635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VÒNG ĐỜI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918228" y="774754"/>
            <a:ext cx="6303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00B050"/>
                </a:solidFill>
                <a:latin typeface="Arial"/>
                <a:cs typeface="Arial"/>
              </a:rPr>
              <a:t>TRÙNG </a:t>
            </a:r>
            <a:r>
              <a:rPr lang="en-US" sz="2600" b="1" dirty="0" smtClean="0">
                <a:solidFill>
                  <a:srgbClr val="00B050"/>
                </a:solidFill>
                <a:latin typeface="Arial"/>
                <a:cs typeface="Arial"/>
              </a:rPr>
              <a:t>SỐT </a:t>
            </a:r>
            <a:r>
              <a:rPr lang="en-US" sz="2600" b="1" dirty="0" smtClean="0">
                <a:solidFill>
                  <a:srgbClr val="00B050"/>
                </a:solidFill>
                <a:latin typeface="Arial"/>
                <a:cs typeface="Arial"/>
              </a:rPr>
              <a:t>RÉT TRONG MÁU NGƯỜI</a:t>
            </a:r>
            <a:endParaRPr lang="en-US" sz="26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pic>
        <p:nvPicPr>
          <p:cNvPr id="14" name="vòng đời của trùng sốt rét trong cơ thể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1342" y="1326850"/>
            <a:ext cx="9383151" cy="52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2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9E074-95DD-4449-BFD8-3F32363A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3534" y="265008"/>
            <a:ext cx="6696263" cy="635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VÒNG ĐỜI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928468" y="773693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"/>
                <a:cs typeface="Arial"/>
              </a:rPr>
              <a:t>TRÙNG </a:t>
            </a:r>
            <a:r>
              <a:rPr lang="en-US" sz="2800" b="1" dirty="0" smtClean="0">
                <a:solidFill>
                  <a:srgbClr val="00B050"/>
                </a:solidFill>
                <a:latin typeface="Arial"/>
                <a:cs typeface="Arial"/>
              </a:rPr>
              <a:t>SỐT RÉT</a:t>
            </a:r>
            <a:endParaRPr lang="en-US" sz="28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28468" y="26340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010548" y="1901097"/>
            <a:ext cx="35429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Trùng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sốt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rét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</a:p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chui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vào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hồng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cầu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người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  <a:p>
            <a:pPr algn="ctr"/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725430" y="2224585"/>
            <a:ext cx="1478731" cy="160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8538282" y="1901097"/>
            <a:ext cx="3653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Sử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dụng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hết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chất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nguyên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sinh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trong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hồng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cầu</a:t>
            </a:r>
            <a:endParaRPr lang="en-US" sz="2400" b="1" dirty="0" smtClean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93176" y="4759610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Sinh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sản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vô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tính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rất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nhanh</a:t>
            </a:r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88421" y="4438531"/>
            <a:ext cx="3432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Phá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vỡ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hồng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cầu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, </a:t>
            </a:r>
          </a:p>
          <a:p>
            <a:r>
              <a:rPr lang="en-US" sz="2400" b="1" dirty="0" err="1">
                <a:latin typeface="#9Slide07 SVNUT Triumph Press" panose="00000500000000000000" pitchFamily="2" charset="0"/>
                <a:cs typeface="Arial"/>
              </a:rPr>
              <a:t>c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hui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vào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hồng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cầu</a:t>
            </a:r>
            <a:r>
              <a:rPr lang="en-US" sz="2400" b="1" dirty="0" smtClean="0">
                <a:latin typeface="#9Slide07 SVNUT Triumph Press" panose="00000500000000000000" pitchFamily="2" charset="0"/>
                <a:cs typeface="Arial"/>
              </a:rPr>
              <a:t> </a:t>
            </a:r>
            <a:r>
              <a:rPr lang="en-US" sz="2400" b="1" dirty="0" err="1" smtClean="0">
                <a:latin typeface="#9Slide07 SVNUT Triumph Press" panose="00000500000000000000" pitchFamily="2" charset="0"/>
                <a:cs typeface="Arial"/>
              </a:rPr>
              <a:t>khác</a:t>
            </a:r>
            <a:endParaRPr lang="en-US" sz="2400" b="1" dirty="0">
              <a:latin typeface="#9Slide07 SVNUT Triumph Press" panose="00000500000000000000" pitchFamily="2" charset="0"/>
              <a:cs typeface="Arial"/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8716809" y="3666730"/>
            <a:ext cx="1856095" cy="199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ight Arrow 22"/>
          <p:cNvSpPr/>
          <p:nvPr/>
        </p:nvSpPr>
        <p:spPr>
          <a:xfrm rot="10800000">
            <a:off x="5168373" y="4955862"/>
            <a:ext cx="1856095" cy="199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ight Arrow 23"/>
          <p:cNvSpPr/>
          <p:nvPr/>
        </p:nvSpPr>
        <p:spPr>
          <a:xfrm rot="16200000">
            <a:off x="1932526" y="3499709"/>
            <a:ext cx="1615819" cy="162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73" y="1771625"/>
            <a:ext cx="1006451" cy="9918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41" y="1718307"/>
            <a:ext cx="983492" cy="9690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781" y="4146935"/>
            <a:ext cx="945395" cy="1008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03" y="4117920"/>
            <a:ext cx="1153345" cy="10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1579699" y="4950937"/>
            <a:ext cx="10439430" cy="55263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Làm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thức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ăn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cho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loài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động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vật</a:t>
            </a:r>
            <a:r>
              <a:rPr lang="en-US" sz="2900" dirty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nhỏ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: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xác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giáp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roi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,…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1579699" y="4003578"/>
            <a:ext cx="8233041" cy="55263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Làm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sạch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môi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trường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nước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: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roi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giày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,…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1388630" y="3125543"/>
            <a:ext cx="9935570" cy="5389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Gây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bệnh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cho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người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và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động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vật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: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roi</a:t>
            </a:r>
            <a:r>
              <a:rPr lang="en-US" sz="2900" dirty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sốt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rét</a:t>
            </a:r>
            <a:endParaRPr lang="en-US" sz="2900" dirty="0" smtClean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1579699" y="2233781"/>
            <a:ext cx="4533592" cy="55263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Có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giá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trị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địa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chất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: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lỗ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702133" y="1143420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#9Slide03 AmpleSoft Bold" panose="02000000000000000000" pitchFamily="2" charset="-93"/>
              </a:rPr>
              <a:t>VAI TRÒ THỰC TIỄN </a:t>
            </a:r>
          </a:p>
          <a:p>
            <a:r>
              <a:rPr lang="en-US" sz="3200" b="1" dirty="0" smtClean="0">
                <a:latin typeface="#9Slide03 AmpleSoft Bold" panose="02000000000000000000" pitchFamily="2" charset="-93"/>
              </a:rPr>
              <a:t>CỦA ĐỘNG VẬT NGUYÊN SINH</a:t>
            </a:r>
            <a:endParaRPr lang="en-US" sz="3200" b="1" dirty="0">
              <a:latin typeface="#9Slide03 AmpleSoft Bold" panose="02000000000000000000" pitchFamily="2" charset="-9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93974F-E890-4C77-8989-A2638CF37A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57" y="1143420"/>
            <a:ext cx="1009795" cy="11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3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8742244-A3E7-4C2D-A834-BB593FD289E9}"/>
              </a:ext>
            </a:extLst>
          </p:cNvPr>
          <p:cNvSpPr/>
          <p:nvPr/>
        </p:nvSpPr>
        <p:spPr>
          <a:xfrm>
            <a:off x="2146852" y="0"/>
            <a:ext cx="7898295" cy="2902226"/>
          </a:xfrm>
          <a:prstGeom prst="cloud">
            <a:avLst/>
          </a:prstGeom>
          <a:solidFill>
            <a:srgbClr val="F39E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AmpleSoft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DAF17-8DD7-4F6B-BE7A-D768531BAB29}"/>
              </a:ext>
            </a:extLst>
          </p:cNvPr>
          <p:cNvSpPr txBox="1"/>
          <p:nvPr/>
        </p:nvSpPr>
        <p:spPr>
          <a:xfrm>
            <a:off x="2977805" y="481617"/>
            <a:ext cx="6236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6FD7A-1BF3-43A6-9336-DEFD5E73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DAF17-8DD7-4F6B-BE7A-D768531BAB29}"/>
              </a:ext>
            </a:extLst>
          </p:cNvPr>
          <p:cNvSpPr txBox="1"/>
          <p:nvPr/>
        </p:nvSpPr>
        <p:spPr>
          <a:xfrm>
            <a:off x="1972101" y="3383843"/>
            <a:ext cx="8877869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1/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Lên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khóa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học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Sinh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học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7 –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trang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LMS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để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chép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file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Bài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ghi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bài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7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vào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vở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+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học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thuộc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2/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Đọc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trước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bài</a:t>
            </a:r>
            <a:r>
              <a:rPr lang="en-US" sz="2900" b="1" dirty="0" smtClean="0">
                <a:solidFill>
                  <a:srgbClr val="D6658F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8</a:t>
            </a:r>
            <a:endParaRPr lang="en-US" sz="2900" b="1" dirty="0">
              <a:solidFill>
                <a:srgbClr val="D6658F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" name="Rectangle 153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175" name="Rectangle 174">
            <a:extLst>
              <a:ext uri="{FF2B5EF4-FFF2-40B4-BE49-F238E27FC236}">
                <a16:creationId xmlns:a16="http://schemas.microsoft.com/office/drawing/2014/main" id="{1FD5705B-63E0-4364-B909-EC902FEAAC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B7E355D-DAEA-4421-B67A-FA13C0FBDC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63554-6161-4500-8F55-FF293C45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45" y="1372866"/>
            <a:ext cx="7099061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800" b="1" dirty="0" err="1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>Tiết</a:t>
            </a:r>
            <a:r>
              <a:rPr lang="en-US" sz="3800" b="1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> 7 + 8 </a:t>
            </a:r>
            <a:r>
              <a:rPr lang="en-US" sz="3800" b="1" dirty="0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>- </a:t>
            </a:r>
            <a:r>
              <a:rPr lang="en-US" sz="3800" b="1" dirty="0" err="1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>Bài</a:t>
            </a:r>
            <a:r>
              <a:rPr lang="en-US" sz="3800" b="1" dirty="0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> 7</a:t>
            </a:r>
            <a:br>
              <a:rPr lang="en-US" sz="3800" b="1" dirty="0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</a:br>
            <a:r>
              <a:rPr lang="en-US" sz="3800" b="1" dirty="0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  <a:t/>
            </a:r>
            <a:br>
              <a:rPr lang="en-US" sz="3800" b="1" dirty="0" smtClean="0">
                <a:solidFill>
                  <a:srgbClr val="D4B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-93"/>
              </a:rPr>
            </a:br>
            <a:r>
              <a:rPr lang="en-US" sz="3800" b="1" dirty="0" smtClean="0">
                <a:latin typeface="#9Slide03 AmpleSoft Bold" panose="02000000000000000000" pitchFamily="2" charset="-93"/>
              </a:rPr>
              <a:t>ĐẶC ĐIỂM CHUNG </a:t>
            </a:r>
            <a:br>
              <a:rPr lang="en-US" sz="3800" b="1" dirty="0" smtClean="0">
                <a:latin typeface="#9Slide03 AmpleSoft Bold" panose="02000000000000000000" pitchFamily="2" charset="-93"/>
              </a:rPr>
            </a:br>
            <a:r>
              <a:rPr lang="en-US" sz="3800" b="1" dirty="0" smtClean="0">
                <a:latin typeface="#9Slide03 AmpleSoft Bold" panose="02000000000000000000" pitchFamily="2" charset="-93"/>
              </a:rPr>
              <a:t>VAI TRÒ THỰC TIỄN </a:t>
            </a:r>
            <a:br>
              <a:rPr lang="en-US" sz="3800" b="1" dirty="0" smtClean="0">
                <a:latin typeface="#9Slide03 AmpleSoft Bold" panose="02000000000000000000" pitchFamily="2" charset="-93"/>
              </a:rPr>
            </a:br>
            <a:r>
              <a:rPr lang="en-US" sz="3800" b="1" dirty="0" smtClean="0">
                <a:latin typeface="#9Slide03 AmpleSoft Bold" panose="02000000000000000000" pitchFamily="2" charset="-93"/>
              </a:rPr>
              <a:t>CỦA ĐỘNG VẬT NGUYÊN SINH</a:t>
            </a:r>
            <a:endParaRPr lang="en-US" sz="3800" b="1" dirty="0">
              <a:latin typeface="#9Slide03 AmpleSoft Bold" panose="02000000000000000000" pitchFamily="2" charset="-93"/>
            </a:endParaRPr>
          </a:p>
        </p:txBody>
      </p:sp>
      <p:grpSp>
        <p:nvGrpSpPr>
          <p:cNvPr id="179" name="decorative circles">
            <a:extLst>
              <a:ext uri="{FF2B5EF4-FFF2-40B4-BE49-F238E27FC236}">
                <a16:creationId xmlns:a16="http://schemas.microsoft.com/office/drawing/2014/main" id="{61D9147E-6246-4344-B99C-7E58532D8C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9D06285-CD49-4308-BDD4-0AF48D39BE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1D4A3886-A465-4577-99CE-251AA7B923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B4A1D21-7CBB-44D9-A528-DB74C3107E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73600DE0-90F9-4BD7-A084-ECB65A27B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C243907-3995-49EB-94E9-35C68C13C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4629A2DC-7066-4487-A307-68F210722C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0508B2B-067E-421A-9C09-522CFF39FB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89BA730-4DAE-4702-A5C5-013F9CEB0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4" descr="Diagram&#10;&#10;Description automatically generated">
            <a:extLst>
              <a:ext uri="{FF2B5EF4-FFF2-40B4-BE49-F238E27FC236}">
                <a16:creationId xmlns:a16="http://schemas.microsoft.com/office/drawing/2014/main" id="{B6EE9AEC-2D09-4C5E-8E5F-6A20ED1C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7" r="21864" b="2"/>
          <a:stretch/>
        </p:blipFill>
        <p:spPr>
          <a:xfrm>
            <a:off x="7200663" y="459821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B01AD-BBCC-4C2F-93B2-2CEC511C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2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963554-6161-4500-8F55-FF293C452ED8}"/>
              </a:ext>
            </a:extLst>
          </p:cNvPr>
          <p:cNvSpPr txBox="1">
            <a:spLocks/>
          </p:cNvSpPr>
          <p:nvPr/>
        </p:nvSpPr>
        <p:spPr>
          <a:xfrm>
            <a:off x="345211" y="2846695"/>
            <a:ext cx="709906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b="1" dirty="0">
              <a:latin typeface="#9Slide03 AmpleSoft Bold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1859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9" b="96774" l="1140" r="95869">
                        <a14:foregroundMark x1="2849" y1="12655" x2="91026" y2="10918"/>
                        <a14:foregroundMark x1="92450" y1="3970" x2="91311" y2="94293"/>
                      </a14:backgroundRemoval>
                    </a14:imgEffect>
                  </a14:imgLayer>
                </a14:imgProps>
              </a:ext>
            </a:extLst>
          </a:blip>
          <a:srcRect t="37173"/>
          <a:stretch/>
        </p:blipFill>
        <p:spPr>
          <a:xfrm>
            <a:off x="1460311" y="2797791"/>
            <a:ext cx="9425626" cy="3399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261"/>
          <a:stretch/>
        </p:blipFill>
        <p:spPr>
          <a:xfrm>
            <a:off x="3179306" y="1399387"/>
            <a:ext cx="6920142" cy="12529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963554-6161-4500-8F55-FF293C452ED8}"/>
              </a:ext>
            </a:extLst>
          </p:cNvPr>
          <p:cNvSpPr txBox="1">
            <a:spLocks/>
          </p:cNvSpPr>
          <p:nvPr/>
        </p:nvSpPr>
        <p:spPr>
          <a:xfrm>
            <a:off x="1460311" y="737340"/>
            <a:ext cx="3437990" cy="701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00B9F2"/>
                </a:solidFill>
                <a:latin typeface="#9Slide03 Bebas Neue Bold" panose="020B0606020202050201" pitchFamily="34" charset="-93"/>
              </a:rPr>
              <a:t>THẾ NÀO LÀ</a:t>
            </a:r>
            <a:endParaRPr lang="en-US" sz="5000" b="1" dirty="0">
              <a:solidFill>
                <a:srgbClr val="00B9F2"/>
              </a:solidFill>
              <a:latin typeface="#9Slide03 Bebas Neue Bold" panose="020B0606020202050201" pitchFamily="34" charset="-93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963554-6161-4500-8F55-FF293C452ED8}"/>
              </a:ext>
            </a:extLst>
          </p:cNvPr>
          <p:cNvSpPr txBox="1">
            <a:spLocks/>
          </p:cNvSpPr>
          <p:nvPr/>
        </p:nvSpPr>
        <p:spPr>
          <a:xfrm>
            <a:off x="9996616" y="1675006"/>
            <a:ext cx="436729" cy="701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B9F2"/>
                </a:solidFill>
                <a:latin typeface="#9Slide03 AmpleSoft Bold" panose="02000000000000000000" pitchFamily="2" charset="-93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179306" y="2797791"/>
            <a:ext cx="7056515" cy="464024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2791805" y="3261815"/>
            <a:ext cx="7444016" cy="464024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4517409" y="5264786"/>
            <a:ext cx="5582039" cy="464024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2791805" y="5733364"/>
            <a:ext cx="5045910" cy="464024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8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6" name="Rectangle 191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7" name="Rectangle 19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419" name="Rectangle 209">
            <a:extLst>
              <a:ext uri="{FF2B5EF4-FFF2-40B4-BE49-F238E27FC236}">
                <a16:creationId xmlns:a16="http://schemas.microsoft.com/office/drawing/2014/main" id="{ECE202AB-DBF7-4185-877A-75BAFACAD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0" name="Rectangle 210">
            <a:extLst>
              <a:ext uri="{FF2B5EF4-FFF2-40B4-BE49-F238E27FC236}">
                <a16:creationId xmlns:a16="http://schemas.microsoft.com/office/drawing/2014/main" id="{24D129EA-644C-4C6C-ABFD-943C1C842B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461" y="1372188"/>
            <a:ext cx="6837355" cy="7512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100" b="1" dirty="0" smtClean="0">
                <a:latin typeface="#9Slide03 AmpleSoft Bold" panose="02000000000000000000" pitchFamily="2" charset="-93"/>
              </a:rPr>
              <a:t>MỘT SỐ</a:t>
            </a:r>
            <a:br>
              <a:rPr lang="en-US" sz="4100" b="1" dirty="0" smtClean="0">
                <a:latin typeface="#9Slide03 AmpleSoft Bold" panose="02000000000000000000" pitchFamily="2" charset="-93"/>
              </a:rPr>
            </a:br>
            <a:r>
              <a:rPr lang="en-US" sz="4100" b="1" kern="1200" dirty="0" smtClean="0">
                <a:latin typeface="#9Slide03 AmpleSoft Bold" panose="02000000000000000000" pitchFamily="2" charset="-93"/>
              </a:rPr>
              <a:t>ĐỘNG </a:t>
            </a:r>
            <a:r>
              <a:rPr lang="en-US" sz="4100" b="1" kern="1200" dirty="0">
                <a:latin typeface="#9Slide03 AmpleSoft Bold" panose="02000000000000000000" pitchFamily="2" charset="-93"/>
              </a:rPr>
              <a:t>VẬT </a:t>
            </a:r>
            <a:r>
              <a:rPr lang="en-US" sz="4100" b="1" kern="1200" dirty="0" smtClean="0">
                <a:latin typeface="#9Slide03 AmpleSoft Bold" panose="02000000000000000000" pitchFamily="2" charset="-93"/>
              </a:rPr>
              <a:t/>
            </a:r>
            <a:br>
              <a:rPr lang="en-US" sz="4100" b="1" kern="1200" dirty="0" smtClean="0">
                <a:latin typeface="#9Slide03 AmpleSoft Bold" panose="02000000000000000000" pitchFamily="2" charset="-93"/>
              </a:rPr>
            </a:br>
            <a:r>
              <a:rPr lang="en-US" sz="4100" b="1" kern="1200" dirty="0" smtClean="0">
                <a:latin typeface="#9Slide03 AmpleSoft Bold" panose="02000000000000000000" pitchFamily="2" charset="-93"/>
              </a:rPr>
              <a:t>NGUYÊN </a:t>
            </a:r>
            <a:r>
              <a:rPr lang="en-US" sz="4100" b="1" kern="1200" dirty="0">
                <a:latin typeface="#9Slide03 AmpleSoft Bold" panose="02000000000000000000" pitchFamily="2" charset="-93"/>
              </a:rPr>
              <a:t>SINH </a:t>
            </a:r>
          </a:p>
        </p:txBody>
      </p:sp>
      <p:grpSp>
        <p:nvGrpSpPr>
          <p:cNvPr id="421" name="Decorative Circles">
            <a:extLst>
              <a:ext uri="{FF2B5EF4-FFF2-40B4-BE49-F238E27FC236}">
                <a16:creationId xmlns:a16="http://schemas.microsoft.com/office/drawing/2014/main" id="{7BACFA5E-6910-4462-9B6D-B6C23CC28B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8662" y="1139113"/>
            <a:ext cx="3216262" cy="5187547"/>
            <a:chOff x="7098662" y="1139113"/>
            <a:chExt cx="3216262" cy="5187547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4D2C49A-33C3-4048-8267-6907CA6227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62890" y="1139113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8483" y="316327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02014" y="1873296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70112" y="2771408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5116" y="3778325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08370" y="6020880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98662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3" name="Picture 393" descr="A picture containing water, blue&#10;&#10;Description automatically generated">
            <a:extLst>
              <a:ext uri="{FF2B5EF4-FFF2-40B4-BE49-F238E27FC236}">
                <a16:creationId xmlns:a16="http://schemas.microsoft.com/office/drawing/2014/main" id="{DD1930C9-CDDF-4A5C-BCB8-DCEC231E6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3" r="6" b="6"/>
          <a:stretch/>
        </p:blipFill>
        <p:spPr>
          <a:xfrm>
            <a:off x="4600543" y="-28572"/>
            <a:ext cx="2908231" cy="2025148"/>
          </a:xfrm>
          <a:custGeom>
            <a:avLst/>
            <a:gdLst/>
            <a:ahLst/>
            <a:cxnLst/>
            <a:rect l="l" t="t" r="r" b="b"/>
            <a:pathLst>
              <a:path w="2908231" h="2025148">
                <a:moveTo>
                  <a:pt x="116693" y="0"/>
                </a:moveTo>
                <a:lnTo>
                  <a:pt x="2791539" y="0"/>
                </a:lnTo>
                <a:lnTo>
                  <a:pt x="2793960" y="5026"/>
                </a:lnTo>
                <a:cubicBezTo>
                  <a:pt x="2867542" y="178993"/>
                  <a:pt x="2908231" y="370262"/>
                  <a:pt x="2908231" y="571033"/>
                </a:cubicBezTo>
                <a:cubicBezTo>
                  <a:pt x="2908231" y="1374118"/>
                  <a:pt x="2257201" y="2025148"/>
                  <a:pt x="1454116" y="2025148"/>
                </a:cubicBezTo>
                <a:cubicBezTo>
                  <a:pt x="651030" y="2025148"/>
                  <a:pt x="0" y="1374118"/>
                  <a:pt x="0" y="571033"/>
                </a:cubicBezTo>
                <a:cubicBezTo>
                  <a:pt x="0" y="370262"/>
                  <a:pt x="40690" y="178993"/>
                  <a:pt x="114272" y="5026"/>
                </a:cubicBezTo>
                <a:close/>
              </a:path>
            </a:pathLst>
          </a:custGeom>
        </p:spPr>
      </p:pic>
      <p:pic>
        <p:nvPicPr>
          <p:cNvPr id="34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43BA3D44-EBB4-47D4-87CD-96DD1021C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4" r="20137"/>
          <a:stretch/>
        </p:blipFill>
        <p:spPr>
          <a:xfrm>
            <a:off x="9291479" y="-11242"/>
            <a:ext cx="2900520" cy="3001390"/>
          </a:xfrm>
          <a:custGeom>
            <a:avLst/>
            <a:gdLst/>
            <a:ahLst/>
            <a:cxnLst/>
            <a:rect l="l" t="t" r="r" b="b"/>
            <a:pathLst>
              <a:path w="2851120" h="2950272">
                <a:moveTo>
                  <a:pt x="261947" y="0"/>
                </a:moveTo>
                <a:lnTo>
                  <a:pt x="2851120" y="0"/>
                </a:lnTo>
                <a:lnTo>
                  <a:pt x="2851120" y="2741068"/>
                </a:lnTo>
                <a:lnTo>
                  <a:pt x="2738394" y="2795370"/>
                </a:lnTo>
                <a:cubicBezTo>
                  <a:pt x="2502571" y="2895116"/>
                  <a:pt x="2243296" y="2950272"/>
                  <a:pt x="1971138" y="2950272"/>
                </a:cubicBezTo>
                <a:cubicBezTo>
                  <a:pt x="882509" y="2950272"/>
                  <a:pt x="0" y="2067763"/>
                  <a:pt x="0" y="979134"/>
                </a:cubicBezTo>
                <a:cubicBezTo>
                  <a:pt x="0" y="638938"/>
                  <a:pt x="86183" y="318870"/>
                  <a:pt x="237906" y="39573"/>
                </a:cubicBezTo>
                <a:close/>
              </a:path>
            </a:pathLst>
          </a:cu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8B5FE52C-FA47-4250-BB8B-2EE51779E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72" r="12513" b="-4"/>
          <a:stretch/>
        </p:blipFill>
        <p:spPr>
          <a:xfrm>
            <a:off x="9340880" y="3690671"/>
            <a:ext cx="2851120" cy="3167329"/>
          </a:xfrm>
          <a:custGeom>
            <a:avLst/>
            <a:gdLst/>
            <a:ahLst/>
            <a:cxnLst/>
            <a:rect l="l" t="t" r="r" b="b"/>
            <a:pathLst>
              <a:path w="2851120" h="3167329">
                <a:moveTo>
                  <a:pt x="1971138" y="0"/>
                </a:moveTo>
                <a:cubicBezTo>
                  <a:pt x="2243296" y="0"/>
                  <a:pt x="2502571" y="55157"/>
                  <a:pt x="2738394" y="154902"/>
                </a:cubicBezTo>
                <a:lnTo>
                  <a:pt x="2851120" y="209205"/>
                </a:lnTo>
                <a:lnTo>
                  <a:pt x="2851120" y="3167329"/>
                </a:lnTo>
                <a:lnTo>
                  <a:pt x="407013" y="3167329"/>
                </a:lnTo>
                <a:lnTo>
                  <a:pt x="336639" y="3073220"/>
                </a:lnTo>
                <a:cubicBezTo>
                  <a:pt x="124103" y="2758625"/>
                  <a:pt x="0" y="2379375"/>
                  <a:pt x="0" y="1971138"/>
                </a:cubicBezTo>
                <a:cubicBezTo>
                  <a:pt x="0" y="882509"/>
                  <a:pt x="882509" y="0"/>
                  <a:pt x="1971138" y="0"/>
                </a:cubicBezTo>
                <a:close/>
              </a:path>
            </a:pathLst>
          </a:cu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E7E0C6A-67B5-4345-A3F5-8EDF9535DC51}"/>
              </a:ext>
            </a:extLst>
          </p:cNvPr>
          <p:cNvSpPr txBox="1"/>
          <p:nvPr/>
        </p:nvSpPr>
        <p:spPr>
          <a:xfrm>
            <a:off x="1289777" y="3104999"/>
            <a:ext cx="2771955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latin typeface="#9Slide07 SVNGuerrilla" panose="00000500000000000000" pitchFamily="2" charset="0"/>
                <a:cs typeface="Arial"/>
              </a:rPr>
              <a:t>Trùng</a:t>
            </a:r>
            <a:r>
              <a:rPr lang="en-US" sz="2800" dirty="0" smtClean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 smtClean="0">
                <a:latin typeface="#9Slide07 SVNGuerrilla" panose="00000500000000000000" pitchFamily="2" charset="0"/>
                <a:cs typeface="Arial"/>
              </a:rPr>
              <a:t>biến</a:t>
            </a:r>
            <a:r>
              <a:rPr lang="en-US" sz="2800" dirty="0" smtClean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 smtClean="0">
                <a:latin typeface="#9Slide07 SVNGuerrilla" panose="00000500000000000000" pitchFamily="2" charset="0"/>
                <a:cs typeface="Arial"/>
              </a:rPr>
              <a:t>hình</a:t>
            </a:r>
            <a:r>
              <a:rPr lang="en-US" sz="2800" dirty="0" smtClean="0">
                <a:latin typeface="#9Slide07 SVNGuerrilla" panose="00000500000000000000" pitchFamily="2" charset="0"/>
                <a:cs typeface="Arial"/>
              </a:rPr>
              <a:t> </a:t>
            </a:r>
            <a:endParaRPr lang="en-US" sz="2800" dirty="0">
              <a:latin typeface="#9Slide07 SVNGuerrilla" panose="00000500000000000000" pitchFamily="2" charset="0"/>
              <a:cs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6CF3B85-99B4-48A4-A8A5-B564E3FFC0BA}"/>
              </a:ext>
            </a:extLst>
          </p:cNvPr>
          <p:cNvSpPr txBox="1"/>
          <p:nvPr/>
        </p:nvSpPr>
        <p:spPr>
          <a:xfrm>
            <a:off x="1289775" y="4073473"/>
            <a:ext cx="2771955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Trùng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 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đế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giày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EF52226-6D84-419C-B721-E5148F318677}"/>
              </a:ext>
            </a:extLst>
          </p:cNvPr>
          <p:cNvSpPr txBox="1"/>
          <p:nvPr/>
        </p:nvSpPr>
        <p:spPr>
          <a:xfrm>
            <a:off x="1289775" y="5067867"/>
            <a:ext cx="2771955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Trùng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kiết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lị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82A8A6C-4DF6-4AB5-B4B5-D61DEF5031FC}"/>
              </a:ext>
            </a:extLst>
          </p:cNvPr>
          <p:cNvSpPr txBox="1"/>
          <p:nvPr/>
        </p:nvSpPr>
        <p:spPr>
          <a:xfrm>
            <a:off x="1289775" y="5903217"/>
            <a:ext cx="2771955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Trùng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sốt</a:t>
            </a:r>
            <a:r>
              <a:rPr lang="en-US" sz="2800" dirty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>
                <a:latin typeface="#9Slide07 SVNGuerrilla" panose="00000500000000000000" pitchFamily="2" charset="0"/>
                <a:cs typeface="Arial"/>
              </a:rPr>
              <a:t>rét</a:t>
            </a:r>
          </a:p>
        </p:txBody>
      </p:sp>
      <p:pic>
        <p:nvPicPr>
          <p:cNvPr id="53" name="Picture 53">
            <a:extLst>
              <a:ext uri="{FF2B5EF4-FFF2-40B4-BE49-F238E27FC236}">
                <a16:creationId xmlns:a16="http://schemas.microsoft.com/office/drawing/2014/main" id="{EF40B56A-F71A-45E3-9BF9-958B2269B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351" y="1247305"/>
            <a:ext cx="2861276" cy="23904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B1A9B-1672-4046-BF72-043241B4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4</a:t>
            </a:fld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rcRect l="7674" t="3487" r="33387" b="2347"/>
          <a:stretch>
            <a:fillRect/>
          </a:stretch>
        </p:blipFill>
        <p:spPr>
          <a:xfrm>
            <a:off x="6054658" y="3692482"/>
            <a:ext cx="3214039" cy="2644999"/>
          </a:xfrm>
          <a:custGeom>
            <a:avLst/>
            <a:gdLst>
              <a:gd name="connsiteX0" fmla="*/ 2313262 w 4626524"/>
              <a:gd name="connsiteY0" fmla="*/ 0 h 3807406"/>
              <a:gd name="connsiteX1" fmla="*/ 4626524 w 4626524"/>
              <a:gd name="connsiteY1" fmla="*/ 1903703 h 3807406"/>
              <a:gd name="connsiteX2" fmla="*/ 2313262 w 4626524"/>
              <a:gd name="connsiteY2" fmla="*/ 3807406 h 3807406"/>
              <a:gd name="connsiteX3" fmla="*/ 0 w 4626524"/>
              <a:gd name="connsiteY3" fmla="*/ 1903703 h 3807406"/>
              <a:gd name="connsiteX4" fmla="*/ 2313262 w 4626524"/>
              <a:gd name="connsiteY4" fmla="*/ 0 h 38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6524" h="3807406">
                <a:moveTo>
                  <a:pt x="2313262" y="0"/>
                </a:moveTo>
                <a:cubicBezTo>
                  <a:pt x="3590841" y="0"/>
                  <a:pt x="4626524" y="852317"/>
                  <a:pt x="4626524" y="1903703"/>
                </a:cubicBezTo>
                <a:cubicBezTo>
                  <a:pt x="4626524" y="2955089"/>
                  <a:pt x="3590841" y="3807406"/>
                  <a:pt x="2313262" y="3807406"/>
                </a:cubicBezTo>
                <a:cubicBezTo>
                  <a:pt x="1035683" y="3807406"/>
                  <a:pt x="0" y="2955089"/>
                  <a:pt x="0" y="1903703"/>
                </a:cubicBezTo>
                <a:cubicBezTo>
                  <a:pt x="0" y="852317"/>
                  <a:pt x="1035683" y="0"/>
                  <a:pt x="2313262" y="0"/>
                </a:cubicBezTo>
                <a:close/>
              </a:path>
            </a:pathLst>
          </a:cu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E7E0C6A-67B5-4345-A3F5-8EDF9535DC51}"/>
              </a:ext>
            </a:extLst>
          </p:cNvPr>
          <p:cNvSpPr txBox="1"/>
          <p:nvPr/>
        </p:nvSpPr>
        <p:spPr>
          <a:xfrm>
            <a:off x="1258617" y="2130661"/>
            <a:ext cx="2803113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latin typeface="#9Slide07 SVNGuerrilla" panose="00000500000000000000" pitchFamily="2" charset="0"/>
                <a:cs typeface="Arial"/>
              </a:rPr>
              <a:t>Trùng</a:t>
            </a:r>
            <a:r>
              <a:rPr lang="en-US" sz="2800" dirty="0" smtClean="0">
                <a:latin typeface="#9Slide07 SVNGuerrilla" panose="00000500000000000000" pitchFamily="2" charset="0"/>
                <a:cs typeface="Arial"/>
              </a:rPr>
              <a:t> </a:t>
            </a:r>
            <a:r>
              <a:rPr lang="en-US" sz="2800" dirty="0" err="1" smtClean="0">
                <a:latin typeface="#9Slide07 SVNGuerrilla" panose="00000500000000000000" pitchFamily="2" charset="0"/>
                <a:cs typeface="Arial"/>
              </a:rPr>
              <a:t>roi</a:t>
            </a:r>
            <a:r>
              <a:rPr lang="en-US" sz="2800" dirty="0" smtClean="0">
                <a:latin typeface="#9Slide07 SVNGuerrilla" panose="00000500000000000000" pitchFamily="2" charset="0"/>
                <a:cs typeface="Arial"/>
              </a:rPr>
              <a:t> </a:t>
            </a:r>
            <a:endParaRPr lang="en-US" sz="2800" dirty="0">
              <a:latin typeface="#9Slide07 SVNGuerrilla" panose="000005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AE59E-E71D-4FDF-B133-ADA0CC78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2" y="614133"/>
            <a:ext cx="11395795" cy="62438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F06DB9-3D44-4078-8D9C-D0564777BC12}"/>
              </a:ext>
            </a:extLst>
          </p:cNvPr>
          <p:cNvSpPr txBox="1">
            <a:spLocks/>
          </p:cNvSpPr>
          <p:nvPr/>
        </p:nvSpPr>
        <p:spPr>
          <a:xfrm>
            <a:off x="796205" y="110861"/>
            <a:ext cx="11395795" cy="606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 smtClean="0"/>
              <a:t>Bằng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kiến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thức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đã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học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về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các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loài</a:t>
            </a:r>
            <a:r>
              <a:rPr lang="en-US" sz="2600" b="1" dirty="0" smtClean="0"/>
              <a:t> ĐVNS, </a:t>
            </a:r>
            <a:r>
              <a:rPr lang="en-US" sz="2600" b="1" dirty="0" err="1" smtClean="0"/>
              <a:t>hãy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hoàn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thành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bảng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sau</a:t>
            </a:r>
            <a:r>
              <a:rPr lang="en-US" sz="2600" b="1" dirty="0" smtClean="0"/>
              <a:t>:</a:t>
            </a:r>
            <a:endParaRPr lang="en-US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37F61-FC9D-40AA-A674-BB7A09240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1" y="2278960"/>
            <a:ext cx="304800" cy="285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6D7DA-F3FA-4E2A-ACDB-AA0C9D83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4" y="2278960"/>
            <a:ext cx="304800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4F0575-F9A2-4E4B-8E1A-BD8117DC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1" y="2888560"/>
            <a:ext cx="304800" cy="285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1EF46-D229-4873-86C4-579CCB6B5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451" y="2888560"/>
            <a:ext cx="304800" cy="28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E71A40-C62F-464B-A163-703C7DF79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1" y="3498160"/>
            <a:ext cx="304800" cy="285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2DBE45-8BE0-4252-9618-D77736EEA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69" y="3460255"/>
            <a:ext cx="304800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65A10E-C267-4C51-BA68-7F6983144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1" y="4086662"/>
            <a:ext cx="304800" cy="285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B791B5-2FBA-440F-8FE3-5FFF256E3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20" y="4086662"/>
            <a:ext cx="304800" cy="285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8D6D5-CA45-4641-A6C5-0F512639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31" y="4610917"/>
            <a:ext cx="304800" cy="285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7C1D8F-ACF7-410F-A523-40DEC164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4" y="4623755"/>
            <a:ext cx="304800" cy="2857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8C6C94-BBFA-4A0C-B196-B89845546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929" y="3419844"/>
            <a:ext cx="1011982" cy="3519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D386FE-277F-4985-883E-395534BD5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301" y="2178947"/>
            <a:ext cx="1426393" cy="485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B7E3F3-F938-4C2D-BBE2-1E968539C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929" y="2776385"/>
            <a:ext cx="1419765" cy="4857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527671-BD0D-4E00-863E-9552C0C76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29" y="3998713"/>
            <a:ext cx="1018610" cy="3891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BF1CD6-78DA-4089-942A-984BBD223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301" y="4617783"/>
            <a:ext cx="1018610" cy="3891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840BC4-D188-44F5-A4E8-8D5B61E09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123" y="2178947"/>
            <a:ext cx="412368" cy="3857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426838-5FD4-4BCE-8E86-47A9BFB77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777" y="2888560"/>
            <a:ext cx="1004920" cy="3391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40F4C20-88BA-4104-9C0B-F5720405F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5847" y="4048684"/>
            <a:ext cx="1004920" cy="3391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9CD953-68C4-4062-94BD-347612524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657" y="4667754"/>
            <a:ext cx="1092852" cy="3391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D62AC96-DFEC-405B-B4BC-CC15E08DF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3845" y="3404725"/>
            <a:ext cx="1113852" cy="4511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126BF2E-1115-4F42-9FAB-F891D76A8F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8680" y="2265294"/>
            <a:ext cx="967344" cy="2994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FF329F-4279-4D9E-8A82-E1348393C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8680" y="2738852"/>
            <a:ext cx="967344" cy="2994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9AA254-E066-49D8-8DE4-1E9365AA27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4937" y="4026469"/>
            <a:ext cx="967344" cy="2994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9860A9D-9DF1-4D18-BC46-A6F3AB39B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0446" y="4518046"/>
            <a:ext cx="967344" cy="299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ACEC743-3F3E-4173-86AE-F4968B6BA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6730" y="4836634"/>
            <a:ext cx="1254734" cy="2609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70CBF08-03FA-45CA-BDE8-3EC1E3E9DF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6251" y="3319447"/>
            <a:ext cx="967344" cy="2994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D7EE745-ECA6-4539-B669-13DBAD12B0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53796" y="3568923"/>
            <a:ext cx="809625" cy="276225"/>
          </a:xfrm>
          <a:prstGeom prst="rect">
            <a:avLst/>
          </a:prstGeom>
        </p:spPr>
      </p:pic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65E6A75D-E562-4899-B782-5CBAF09A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0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6429047-D1F5-47DF-AECF-678ADB95FFA6}"/>
              </a:ext>
            </a:extLst>
          </p:cNvPr>
          <p:cNvSpPr/>
          <p:nvPr/>
        </p:nvSpPr>
        <p:spPr>
          <a:xfrm>
            <a:off x="7110968" y="1187611"/>
            <a:ext cx="4188062" cy="3931122"/>
          </a:xfrm>
          <a:prstGeom prst="ellipse">
            <a:avLst/>
          </a:prstGeom>
          <a:solidFill>
            <a:srgbClr val="D6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1793E-17E1-4D74-AF9D-27E82F5EB07E}"/>
              </a:ext>
            </a:extLst>
          </p:cNvPr>
          <p:cNvSpPr txBox="1"/>
          <p:nvPr/>
        </p:nvSpPr>
        <p:spPr>
          <a:xfrm>
            <a:off x="7343068" y="2179249"/>
            <a:ext cx="3723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3 SVNServetica Medium" panose="020B0604020202020204" pitchFamily="34" charset="0"/>
              </a:rPr>
              <a:t>ĐẶC ĐIỂM CHUNG NGÀNH ĐỘNG VẬT NGUYÊN </a:t>
            </a:r>
            <a:r>
              <a:rPr lang="en-US" sz="2800" dirty="0" smtClean="0">
                <a:solidFill>
                  <a:schemeClr val="bg1"/>
                </a:solidFill>
                <a:latin typeface="#9Slide03 SVNServetica Medium" panose="020B0604020202020204" pitchFamily="34" charset="0"/>
              </a:rPr>
              <a:t>SINH</a:t>
            </a:r>
            <a:endParaRPr lang="en-US" sz="2800" dirty="0">
              <a:solidFill>
                <a:schemeClr val="bg1"/>
              </a:solidFill>
              <a:latin typeface="#9Slide03 SVNServetica Medium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A921B-56B7-41F1-8E6B-C8980495F012}"/>
              </a:ext>
            </a:extLst>
          </p:cNvPr>
          <p:cNvSpPr txBox="1"/>
          <p:nvPr/>
        </p:nvSpPr>
        <p:spPr>
          <a:xfrm>
            <a:off x="656530" y="1136733"/>
            <a:ext cx="535089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kích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thước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hiển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vi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542C4-E172-4D55-9263-0C8D96904084}"/>
              </a:ext>
            </a:extLst>
          </p:cNvPr>
          <p:cNvSpPr txBox="1"/>
          <p:nvPr/>
        </p:nvSpPr>
        <p:spPr>
          <a:xfrm>
            <a:off x="642075" y="2208741"/>
            <a:ext cx="535089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Cấu</a:t>
            </a:r>
            <a:r>
              <a:rPr lang="en-US" sz="2400" dirty="0" smtClean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đảm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nhiệm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chức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25693C-3D1F-4360-BC0D-9006C1219D22}"/>
              </a:ext>
            </a:extLst>
          </p:cNvPr>
          <p:cNvSpPr txBox="1"/>
          <p:nvPr/>
        </p:nvSpPr>
        <p:spPr>
          <a:xfrm>
            <a:off x="656530" y="3798760"/>
            <a:ext cx="535089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dị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dưỡng</a:t>
            </a:r>
            <a:endParaRPr lang="en-US" sz="2400" dirty="0">
              <a:solidFill>
                <a:schemeClr val="bg1"/>
              </a:solidFill>
              <a:latin typeface="#9Slide04 Trirong SemiBold" panose="00000700000000000000" pitchFamily="2" charset="-34"/>
              <a:cs typeface="#9Slide04 Trirong SemiBold" panose="000007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F4400B-D8E6-4328-B3B3-C3B6CEA4B59C}"/>
              </a:ext>
            </a:extLst>
          </p:cNvPr>
          <p:cNvSpPr txBox="1"/>
          <p:nvPr/>
        </p:nvSpPr>
        <p:spPr>
          <a:xfrm>
            <a:off x="656530" y="4890270"/>
            <a:ext cx="535089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Di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lông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bơi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roi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bơi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4 Trirong SemiBold" panose="00000700000000000000" pitchFamily="2" charset="-34"/>
                <a:cs typeface="#9Slide04 Trirong SemiBold" panose="00000700000000000000" pitchFamily="2" charset="-34"/>
              </a:rPr>
              <a:t>giảm</a:t>
            </a:r>
            <a:endParaRPr lang="en-US" sz="2400" dirty="0">
              <a:solidFill>
                <a:schemeClr val="bg1"/>
              </a:solidFill>
              <a:latin typeface="#9Slide04 Trirong SemiBold" panose="00000700000000000000" pitchFamily="2" charset="-34"/>
              <a:cs typeface="#9Slide04 Trirong SemiBold" panose="00000700000000000000" pitchFamily="2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93974F-E890-4C77-8989-A2638CF37A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73" y="530618"/>
            <a:ext cx="1009795" cy="11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B6AAE64-9A91-4D2B-8ADB-14F9A525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0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893201" y="494817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#9Slide03 AmpleSoft Bold" panose="02000000000000000000" pitchFamily="2" charset="-93"/>
              </a:rPr>
              <a:t>VAI TRÒ THỰC TIỄN </a:t>
            </a:r>
          </a:p>
          <a:p>
            <a:r>
              <a:rPr lang="en-US" sz="3200" b="1" dirty="0" smtClean="0">
                <a:latin typeface="#9Slide03 AmpleSoft Bold" panose="02000000000000000000" pitchFamily="2" charset="-93"/>
              </a:rPr>
              <a:t>CỦA ĐỘNG VẬT NGUYÊN SINH</a:t>
            </a:r>
            <a:endParaRPr lang="en-US" sz="3200" b="1" dirty="0">
              <a:latin typeface="#9Slide03 AmpleSoft Bold" panose="02000000000000000000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380" y1="64103" x2="14770" y2="73333"/>
                        <a14:backgroundMark x1="12107" y1="65128" x2="14044" y2="73333"/>
                        <a14:backgroundMark x1="11380" y1="67692" x2="14044" y2="7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559860" y="2219297"/>
            <a:ext cx="2121304" cy="1001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" b="98718" l="2108" r="100000">
                        <a14:foregroundMark x1="55422" y1="8974" x2="62349" y2="3846"/>
                        <a14:foregroundMark x1="71386" y1="7692" x2="74699" y2="12179"/>
                        <a14:foregroundMark x1="75602" y1="18269" x2="78916" y2="22436"/>
                        <a14:foregroundMark x1="85241" y1="30449" x2="87651" y2="30449"/>
                        <a14:foregroundMark x1="85843" y1="36218" x2="94277" y2="40385"/>
                        <a14:foregroundMark x1="93373" y1="49038" x2="80723" y2="54808"/>
                        <a14:foregroundMark x1="72892" y1="62179" x2="77711" y2="70513"/>
                        <a14:foregroundMark x1="77711" y1="70513" x2="77711" y2="70513"/>
                        <a14:foregroundMark x1="33434" y1="39744" x2="26506" y2="49038"/>
                        <a14:foregroundMark x1="14458" y1="63782" x2="2108" y2="63141"/>
                        <a14:foregroundMark x1="13554" y1="70192" x2="7530" y2="75641"/>
                        <a14:foregroundMark x1="52410" y1="63782" x2="52410" y2="69551"/>
                        <a14:foregroundMark x1="48494" y1="73397" x2="48795" y2="79167"/>
                      </a14:backgroundRemoval>
                    </a14:imgEffect>
                  </a14:imgLayer>
                </a14:imgProps>
              </a:ext>
            </a:extLst>
          </a:blip>
          <a:srcRect l="2671" t="-1" b="517"/>
          <a:stretch/>
        </p:blipFill>
        <p:spPr>
          <a:xfrm>
            <a:off x="962956" y="2020288"/>
            <a:ext cx="2040654" cy="1960160"/>
          </a:xfrm>
          <a:prstGeom prst="rect">
            <a:avLst/>
          </a:prstGeom>
        </p:spPr>
      </p:pic>
      <p:pic>
        <p:nvPicPr>
          <p:cNvPr id="9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03" y="3419889"/>
            <a:ext cx="3413121" cy="186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2753406" y="3537023"/>
            <a:ext cx="1908542" cy="3928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3099715" y="2855056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err="1" smtClean="0">
                <a:latin typeface="#9Slide03 Bebas Neue Bold" panose="020B0606020202050201" pitchFamily="34" charset="-93"/>
              </a:rPr>
              <a:t>Thức</a:t>
            </a:r>
            <a:r>
              <a:rPr lang="en-US" sz="2700" b="1" dirty="0" smtClean="0">
                <a:latin typeface="#9Slide03 Bebas Neue Bold" panose="020B0606020202050201" pitchFamily="34" charset="-93"/>
              </a:rPr>
              <a:t> </a:t>
            </a:r>
            <a:r>
              <a:rPr lang="en-US" sz="2700" b="1" dirty="0" err="1" smtClean="0">
                <a:latin typeface="#9Slide03 Bebas Neue Bold" panose="020B0606020202050201" pitchFamily="34" charset="-93"/>
              </a:rPr>
              <a:t>ăn</a:t>
            </a:r>
            <a:endParaRPr lang="en-US" sz="2700" b="1" dirty="0">
              <a:latin typeface="#9Slide03 Bebas Neue Bold" panose="020B0606020202050201" pitchFamily="34" charset="-93"/>
            </a:endParaRPr>
          </a:p>
        </p:txBody>
      </p:sp>
      <p:pic>
        <p:nvPicPr>
          <p:cNvPr id="1026" name="Picture 2" descr="TÔM SÚ - TÔM THẺ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000" l="10000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98" y="3419889"/>
            <a:ext cx="2047775" cy="15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ientists create energy from crab shells using triboelectric nanogenerators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41" y="1496453"/>
            <a:ext cx="2703305" cy="16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6185357" y="3558074"/>
            <a:ext cx="1908542" cy="3928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6518392" y="2887237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err="1" smtClean="0">
                <a:latin typeface="#9Slide03 Bebas Neue Bold" panose="020B0606020202050201" pitchFamily="34" charset="-93"/>
              </a:rPr>
              <a:t>Thức</a:t>
            </a:r>
            <a:r>
              <a:rPr lang="en-US" sz="2700" b="1" dirty="0" smtClean="0">
                <a:latin typeface="#9Slide03 Bebas Neue Bold" panose="020B0606020202050201" pitchFamily="34" charset="-93"/>
              </a:rPr>
              <a:t> </a:t>
            </a:r>
            <a:r>
              <a:rPr lang="en-US" sz="2700" b="1" dirty="0" err="1" smtClean="0">
                <a:latin typeface="#9Slide03 Bebas Neue Bold" panose="020B0606020202050201" pitchFamily="34" charset="-93"/>
              </a:rPr>
              <a:t>ăn</a:t>
            </a:r>
            <a:endParaRPr lang="en-US" sz="2700" b="1" dirty="0">
              <a:latin typeface="#9Slide03 Bebas Neue Bold" panose="020B0606020202050201" pitchFamily="34" charset="-93"/>
            </a:endParaRPr>
          </a:p>
        </p:txBody>
      </p:sp>
      <p:pic>
        <p:nvPicPr>
          <p:cNvPr id="1030" name="Picture 6" descr="Tổng hợp các loài cá nước ngọt phổ biến tại Việt Nam bạn nên biế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03" y="2452918"/>
            <a:ext cx="3848892" cy="216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phnia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89" b="95925" l="4643" r="90000">
                        <a14:foregroundMark x1="51786" y1="8777" x2="66071" y2="12853"/>
                        <a14:foregroundMark x1="21786" y1="11599" x2="13571" y2="16928"/>
                        <a14:foregroundMark x1="22857" y1="11285" x2="14643" y2="8150"/>
                        <a14:foregroundMark x1="64286" y1="84013" x2="71429" y2="9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31" y="3073820"/>
            <a:ext cx="962987" cy="10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2466803" y="5338391"/>
            <a:ext cx="6199525" cy="5526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Làm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thức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ăn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cho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loài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động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vật</a:t>
            </a:r>
            <a:r>
              <a:rPr lang="en-US" sz="2900" dirty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nhỏ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1603453" y="1327330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#9Slide03 AmpleSoft Bold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6891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 animBg="1"/>
      <p:bldP spid="18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380" y1="64103" x2="14770" y2="73333"/>
                        <a14:backgroundMark x1="12107" y1="65128" x2="14044" y2="73333"/>
                        <a14:backgroundMark x1="11380" y1="67692" x2="14044" y2="7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025187" y="2705520"/>
            <a:ext cx="4220168" cy="1992573"/>
          </a:xfrm>
          <a:prstGeom prst="rect">
            <a:avLst/>
          </a:prstGeom>
        </p:spPr>
      </p:pic>
      <p:pic>
        <p:nvPicPr>
          <p:cNvPr id="6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34" y="2029446"/>
            <a:ext cx="5444694" cy="29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920497" y="685886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#9Slide03 AmpleSoft Bold" panose="02000000000000000000" pitchFamily="2" charset="-93"/>
              </a:rPr>
              <a:t>VAI TRÒ THỰC TIỄN </a:t>
            </a:r>
          </a:p>
          <a:p>
            <a:r>
              <a:rPr lang="en-US" sz="3200" b="1" dirty="0" smtClean="0">
                <a:latin typeface="#9Slide03 AmpleSoft Bold" panose="02000000000000000000" pitchFamily="2" charset="-93"/>
              </a:rPr>
              <a:t>CỦA ĐỘNG VẬT NGUYÊN SINH</a:t>
            </a:r>
            <a:endParaRPr lang="en-US" sz="3200" b="1" dirty="0">
              <a:latin typeface="#9Slide03 AmpleSoft Bold" panose="020000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3682361" y="5603231"/>
            <a:ext cx="4533592" cy="5526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Làm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sạch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môi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trường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nước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53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920497" y="685886"/>
            <a:ext cx="6837355" cy="75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#9Slide03 AmpleSoft Bold" panose="02000000000000000000" pitchFamily="2" charset="-93"/>
              </a:rPr>
              <a:t>VAI TRÒ THỰC TIỄN </a:t>
            </a:r>
          </a:p>
          <a:p>
            <a:r>
              <a:rPr lang="en-US" sz="3200" b="1" dirty="0" smtClean="0">
                <a:latin typeface="#9Slide03 AmpleSoft Bold" panose="02000000000000000000" pitchFamily="2" charset="-93"/>
              </a:rPr>
              <a:t>CỦA ĐỘNG VẬT NGUYÊN SINH</a:t>
            </a:r>
            <a:endParaRPr lang="en-US" sz="3200" b="1" dirty="0">
              <a:latin typeface="#9Slide03 AmpleSoft Bold" panose="02000000000000000000" pitchFamily="2" charset="-93"/>
            </a:endParaRPr>
          </a:p>
        </p:txBody>
      </p:sp>
      <p:pic>
        <p:nvPicPr>
          <p:cNvPr id="3074" name="Picture 2" descr="Foraminifer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3" y="2163832"/>
            <a:ext cx="4720481" cy="31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ùng lỗ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2" y="2196341"/>
            <a:ext cx="4271749" cy="31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B963C4-B1C9-40F2-A103-B19746C7B4BF}"/>
              </a:ext>
            </a:extLst>
          </p:cNvPr>
          <p:cNvSpPr txBox="1">
            <a:spLocks/>
          </p:cNvSpPr>
          <p:nvPr/>
        </p:nvSpPr>
        <p:spPr>
          <a:xfrm>
            <a:off x="4535344" y="5671469"/>
            <a:ext cx="4533592" cy="5526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Trùng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lỗ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có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giá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trị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địa</a:t>
            </a:r>
            <a:r>
              <a:rPr lang="en-US" sz="2900" dirty="0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#9Slide03 AmpleSoft" panose="02000000000000000000" pitchFamily="2" charset="-93"/>
              </a:rPr>
              <a:t>chất</a:t>
            </a:r>
            <a:endParaRPr lang="en-US" sz="2900" dirty="0">
              <a:solidFill>
                <a:schemeClr val="tx1"/>
              </a:solidFill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212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1049</TotalTime>
  <Words>390</Words>
  <Application>Microsoft Office PowerPoint</Application>
  <PresentationFormat>Widescreen</PresentationFormat>
  <Paragraphs>88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SVNUT Triumph Press</vt:lpstr>
      <vt:lpstr>#9Slide03 Bebas Neue Bold</vt:lpstr>
      <vt:lpstr>Wingdings</vt:lpstr>
      <vt:lpstr>#9Slide07 SVNGuerrilla</vt:lpstr>
      <vt:lpstr>#9Slide03 SVNServetica Medium</vt:lpstr>
      <vt:lpstr>Arial</vt:lpstr>
      <vt:lpstr>#9Slide04 Trirong SemiBold</vt:lpstr>
      <vt:lpstr>#9Slide03 AmpleSoft Bold</vt:lpstr>
      <vt:lpstr>#9Slide03 AmpleSoft</vt:lpstr>
      <vt:lpstr>Calibri</vt:lpstr>
      <vt:lpstr>Gill Sans Nova</vt:lpstr>
      <vt:lpstr>ConfettiVTI</vt:lpstr>
      <vt:lpstr>CHÀO MỪNG CÁC EM ĐẾN VỚI TIẾT HỌC NGÀY HÔM NAY</vt:lpstr>
      <vt:lpstr>Tiết 7 + 8 - Bài 7  ĐẶC ĐIỂM CHUNG  VAI TRÒ THỰC TIỄN  CỦA ĐỘNG VẬT NGUYÊN SINH</vt:lpstr>
      <vt:lpstr>PowerPoint Presentation</vt:lpstr>
      <vt:lpstr>MỘT SỐ ĐỘNG VẬT  NGUYÊN SINH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ĐỜI</vt:lpstr>
      <vt:lpstr>VÒNG ĐỜI</vt:lpstr>
      <vt:lpstr>VÒNG ĐỜI</vt:lpstr>
      <vt:lpstr>VÒNG ĐỜI</vt:lpstr>
      <vt:lpstr>VÒNG ĐỜI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Q.E.N</cp:lastModifiedBy>
  <cp:revision>594</cp:revision>
  <dcterms:created xsi:type="dcterms:W3CDTF">2021-09-16T14:16:41Z</dcterms:created>
  <dcterms:modified xsi:type="dcterms:W3CDTF">2021-09-25T14:19:00Z</dcterms:modified>
</cp:coreProperties>
</file>